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2" roundtripDataSignature="AMtx7mjm/GzxCY9vGDAJrdqxYFQHXjZ/9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51D24C3-EB73-4628-A303-84E19308CA15}">
  <a:tblStyle styleId="{A51D24C3-EB73-4628-A303-84E19308CA1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customschemas.google.com/relationships/presentationmetadata" Target="meta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9" name="Google Shape;119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Kent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Kent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7" name="Google Shape;14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/>
              <a:t>Kent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0" name="Google Shape;18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2" name="Google Shape;222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1" name="Google Shape;8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3" name="Google Shape;11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6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1" name="Google Shape;5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37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3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1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8"/>
          <p:cNvSpPr/>
          <p:nvPr/>
        </p:nvSpPr>
        <p:spPr>
          <a:xfrm>
            <a:off x="-4950" y="0"/>
            <a:ext cx="9153900" cy="679500"/>
          </a:xfrm>
          <a:prstGeom prst="rect">
            <a:avLst/>
          </a:prstGeom>
          <a:solidFill>
            <a:srgbClr val="C700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" name="Google Shape;15;p28"/>
          <p:cNvCxnSpPr/>
          <p:nvPr/>
        </p:nvCxnSpPr>
        <p:spPr>
          <a:xfrm flipH="1" rot="10800000">
            <a:off x="-10050" y="672925"/>
            <a:ext cx="9182100" cy="10200"/>
          </a:xfrm>
          <a:prstGeom prst="straightConnector1">
            <a:avLst/>
          </a:prstGeom>
          <a:noFill/>
          <a:ln cap="flat" cmpd="sng" w="76200">
            <a:solidFill>
              <a:srgbClr val="FFEF0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28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" name="Google Shape;17;p28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Calibri"/>
              <a:buNone/>
              <a:defRPr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Calibri"/>
              <a:buNone/>
              <a:defRPr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Calibri"/>
              <a:buNone/>
              <a:defRPr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Calibri"/>
              <a:buNone/>
              <a:defRPr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Calibri"/>
              <a:buNone/>
              <a:defRPr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Calibri"/>
              <a:buNone/>
              <a:defRPr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Calibri"/>
              <a:buNone/>
              <a:defRPr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Calibri"/>
              <a:buNone/>
              <a:defRPr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Calibri"/>
              <a:buNone/>
              <a:defRPr sz="25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" name="Google Shape;18;p28"/>
          <p:cNvSpPr txBox="1"/>
          <p:nvPr>
            <p:ph idx="12" type="sldNum"/>
          </p:nvPr>
        </p:nvSpPr>
        <p:spPr>
          <a:xfrm>
            <a:off x="7445000" y="4811719"/>
            <a:ext cx="753300" cy="20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43434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PAGE </a:t>
            </a: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" name="Google Shape;1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98293" y="4615000"/>
            <a:ext cx="841134" cy="459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9258" y="4"/>
            <a:ext cx="679516" cy="679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" name="Google Shape;2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3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3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5" name="Google Shape;35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" name="Google Shape;38;p33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2" name="Google Shape;42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3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35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" name="Google Shape;46;p35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7" name="Google Shape;47;p35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Relationship Id="rId4" Type="http://schemas.openxmlformats.org/officeDocument/2006/relationships/image" Target="../media/image2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Relationship Id="rId5" Type="http://schemas.openxmlformats.org/officeDocument/2006/relationships/image" Target="../media/image20.png"/><Relationship Id="rId6" Type="http://schemas.openxmlformats.org/officeDocument/2006/relationships/image" Target="../media/image19.png"/><Relationship Id="rId7" Type="http://schemas.openxmlformats.org/officeDocument/2006/relationships/image" Target="../media/image1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7900" y="63375"/>
            <a:ext cx="4774850" cy="261122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"/>
          <p:cNvSpPr/>
          <p:nvPr/>
        </p:nvSpPr>
        <p:spPr>
          <a:xfrm rot="-5400000">
            <a:off x="2502475" y="-1491725"/>
            <a:ext cx="5149800" cy="8133300"/>
          </a:xfrm>
          <a:prstGeom prst="rtTriangle">
            <a:avLst/>
          </a:prstGeom>
          <a:solidFill>
            <a:srgbClr val="C700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"/>
          <p:cNvSpPr txBox="1"/>
          <p:nvPr/>
        </p:nvSpPr>
        <p:spPr>
          <a:xfrm>
            <a:off x="5618475" y="3746525"/>
            <a:ext cx="335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Kent Ellertson</a:t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Amanda Pineda</a:t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Jiarui Zhou</a:t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Maria Garin</a:t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65" name="Google Shape;65;p1"/>
          <p:cNvCxnSpPr>
            <a:stCxn id="63" idx="0"/>
            <a:endCxn id="63" idx="4"/>
          </p:cNvCxnSpPr>
          <p:nvPr/>
        </p:nvCxnSpPr>
        <p:spPr>
          <a:xfrm flipH="1" rot="10800000">
            <a:off x="1010725" y="25"/>
            <a:ext cx="8133300" cy="5149800"/>
          </a:xfrm>
          <a:prstGeom prst="straightConnector1">
            <a:avLst/>
          </a:prstGeom>
          <a:noFill/>
          <a:ln cap="flat" cmpd="sng" w="76200">
            <a:solidFill>
              <a:srgbClr val="FFEF0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0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Frequency of Burger Consumption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22" name="Google Shape;122;p10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Results (Before Concept Board)</a:t>
            </a:r>
            <a:endParaRPr/>
          </a:p>
        </p:txBody>
      </p:sp>
      <p:pic>
        <p:nvPicPr>
          <p:cNvPr id="123" name="Google Shape;123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850" y="53400"/>
            <a:ext cx="661358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90125" y="1477078"/>
            <a:ext cx="5963751" cy="322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1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Burger Restaurant Preferences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30" name="Google Shape;130;p11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Results (Before Concept Board)</a:t>
            </a:r>
            <a:endParaRPr/>
          </a:p>
        </p:txBody>
      </p:sp>
      <p:pic>
        <p:nvPicPr>
          <p:cNvPr id="131" name="Google Shape;13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3550" y="1432097"/>
            <a:ext cx="6336901" cy="337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2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Important Factors in Choosing a Burger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37" name="Google Shape;137;p12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Results (Before Concept Board)</a:t>
            </a:r>
            <a:endParaRPr/>
          </a:p>
        </p:txBody>
      </p:sp>
      <p:pic>
        <p:nvPicPr>
          <p:cNvPr id="138" name="Google Shape;138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000" y="53400"/>
            <a:ext cx="661358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58363" y="1428350"/>
            <a:ext cx="5627274" cy="33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1700" y="0"/>
            <a:ext cx="3987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4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Results (After Concept Board)</a:t>
            </a:r>
            <a:endParaRPr/>
          </a:p>
        </p:txBody>
      </p:sp>
      <p:pic>
        <p:nvPicPr>
          <p:cNvPr id="150" name="Google Shape;15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000" y="53400"/>
            <a:ext cx="661358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294325" y="1139625"/>
            <a:ext cx="6471451" cy="36401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5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Results (After Concept Board)</a:t>
            </a:r>
            <a:endParaRPr/>
          </a:p>
        </p:txBody>
      </p:sp>
      <p:pic>
        <p:nvPicPr>
          <p:cNvPr id="157" name="Google Shape;15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30725" y="990275"/>
            <a:ext cx="6282550" cy="369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6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Results (After Concept Board)</a:t>
            </a:r>
            <a:endParaRPr/>
          </a:p>
        </p:txBody>
      </p:sp>
      <p:pic>
        <p:nvPicPr>
          <p:cNvPr id="163" name="Google Shape;16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850" y="53400"/>
            <a:ext cx="661358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30675" y="1091150"/>
            <a:ext cx="6445549" cy="356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Results (After Concept Board)</a:t>
            </a:r>
            <a:endParaRPr/>
          </a:p>
        </p:txBody>
      </p:sp>
      <p:pic>
        <p:nvPicPr>
          <p:cNvPr id="170" name="Google Shape;17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74400" y="1121425"/>
            <a:ext cx="5912700" cy="3487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Results (After Concept Board)</a:t>
            </a:r>
            <a:endParaRPr/>
          </a:p>
        </p:txBody>
      </p:sp>
      <p:pic>
        <p:nvPicPr>
          <p:cNvPr id="176" name="Google Shape;17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850" y="53400"/>
            <a:ext cx="661358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85375" y="1030650"/>
            <a:ext cx="5918950" cy="360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Results (After Concept Board)</a:t>
            </a:r>
            <a:endParaRPr/>
          </a:p>
        </p:txBody>
      </p:sp>
      <p:pic>
        <p:nvPicPr>
          <p:cNvPr id="183" name="Google Shape;18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63500" y="1030650"/>
            <a:ext cx="5943600" cy="370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2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1" name="Google Shape;71;p2"/>
          <p:cNvSpPr txBox="1"/>
          <p:nvPr/>
        </p:nvSpPr>
        <p:spPr>
          <a:xfrm>
            <a:off x="311700" y="9004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Target brand: In-N-Out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have chosen this brand because of its wide popularity and good reputation. We were interested in choosing a company with a good ethical standing and thought that In-N-Out was the perfect fit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want to investigate whether the Boston burger market is suitable for In-N-Out burger to enter the East coast and the attitude of Boston customers towards In-N-Out burger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Preferred Information Sources for In-N-Out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89" name="Google Shape;189;p20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Results (After Concept Board)</a:t>
            </a:r>
            <a:endParaRPr/>
          </a:p>
        </p:txBody>
      </p:sp>
      <p:pic>
        <p:nvPicPr>
          <p:cNvPr id="190" name="Google Shape;190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850" y="53400"/>
            <a:ext cx="661358" cy="572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23238" y="1403125"/>
            <a:ext cx="5297529" cy="34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Conclusion </a:t>
            </a:r>
            <a:endParaRPr/>
          </a:p>
        </p:txBody>
      </p:sp>
      <p:sp>
        <p:nvSpPr>
          <p:cNvPr id="197" name="Google Shape;197;p21"/>
          <p:cNvSpPr/>
          <p:nvPr/>
        </p:nvSpPr>
        <p:spPr>
          <a:xfrm>
            <a:off x="320900" y="999900"/>
            <a:ext cx="3207000" cy="572700"/>
          </a:xfrm>
          <a:prstGeom prst="rect">
            <a:avLst/>
          </a:prstGeom>
          <a:solidFill>
            <a:srgbClr val="C7001D"/>
          </a:solidFill>
          <a:ln cap="flat" cmpd="sng" w="9525">
            <a:solidFill>
              <a:srgbClr val="FFEF0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CONSUMPTION PATTERNS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1"/>
          <p:cNvSpPr txBox="1"/>
          <p:nvPr/>
        </p:nvSpPr>
        <p:spPr>
          <a:xfrm>
            <a:off x="320900" y="1572600"/>
            <a:ext cx="3823200" cy="15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45% of respondents eat at burger restaurants 2-3 a month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Five Guys and Shake Shack were most popular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alibri"/>
              <a:buChar char="●"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Willing to spend $8-10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1"/>
          <p:cNvSpPr/>
          <p:nvPr/>
        </p:nvSpPr>
        <p:spPr>
          <a:xfrm>
            <a:off x="320900" y="3244700"/>
            <a:ext cx="3280800" cy="572700"/>
          </a:xfrm>
          <a:prstGeom prst="rect">
            <a:avLst/>
          </a:prstGeom>
          <a:solidFill>
            <a:srgbClr val="C7001D"/>
          </a:solidFill>
          <a:ln cap="flat" cmpd="sng" w="9525">
            <a:solidFill>
              <a:srgbClr val="FFEF0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CONSUMER CHARACTERISTICS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1"/>
          <p:cNvSpPr txBox="1"/>
          <p:nvPr/>
        </p:nvSpPr>
        <p:spPr>
          <a:xfrm>
            <a:off x="320900" y="3817400"/>
            <a:ext cx="33672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Care the most about taste, freshness of ingredients, grass fed beef and organic ingredients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1" name="Google Shape;201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7800" y="260450"/>
            <a:ext cx="4361400" cy="290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48700" y="3059685"/>
            <a:ext cx="4419600" cy="11463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Overall acceptance of brand? → Very positive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 2 Box 76%, 4.1 total mean score 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Purchase intention? 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→ Very positive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Top 2 Box 79%, 4.1 total mean score 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*We recommend that In-N-Out expand to Boston* 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08" name="Google Shape;208;p22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Acceptance of In-N-Out </a:t>
            </a:r>
            <a:endParaRPr/>
          </a:p>
        </p:txBody>
      </p:sp>
      <p:pic>
        <p:nvPicPr>
          <p:cNvPr id="209" name="Google Shape;20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850" y="53400"/>
            <a:ext cx="661358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3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Recommendations </a:t>
            </a:r>
            <a:endParaRPr/>
          </a:p>
        </p:txBody>
      </p:sp>
      <p:sp>
        <p:nvSpPr>
          <p:cNvPr id="215" name="Google Shape;215;p23"/>
          <p:cNvSpPr/>
          <p:nvPr/>
        </p:nvSpPr>
        <p:spPr>
          <a:xfrm>
            <a:off x="4667363" y="1012250"/>
            <a:ext cx="3784800" cy="572700"/>
          </a:xfrm>
          <a:prstGeom prst="rect">
            <a:avLst/>
          </a:prstGeom>
          <a:solidFill>
            <a:srgbClr val="C7001D"/>
          </a:solidFill>
          <a:ln cap="flat" cmpd="sng" w="9525">
            <a:solidFill>
              <a:srgbClr val="FFEF0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CURRENT PRACTICES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3"/>
          <p:cNvSpPr/>
          <p:nvPr/>
        </p:nvSpPr>
        <p:spPr>
          <a:xfrm>
            <a:off x="691838" y="1012250"/>
            <a:ext cx="3784800" cy="572700"/>
          </a:xfrm>
          <a:prstGeom prst="rect">
            <a:avLst/>
          </a:prstGeom>
          <a:solidFill>
            <a:srgbClr val="C7001D"/>
          </a:solidFill>
          <a:ln cap="flat" cmpd="sng" w="9525">
            <a:solidFill>
              <a:srgbClr val="FFEF0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POTENTIAL IMPROVEMENTS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3"/>
          <p:cNvSpPr txBox="1"/>
          <p:nvPr/>
        </p:nvSpPr>
        <p:spPr>
          <a:xfrm>
            <a:off x="747500" y="1584950"/>
            <a:ext cx="3729300" cy="23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alibri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Organic ingredients, grass fed beef</a:t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alibri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Healthier alternatives</a:t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alibri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Ambience  </a:t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3"/>
          <p:cNvSpPr txBox="1"/>
          <p:nvPr/>
        </p:nvSpPr>
        <p:spPr>
          <a:xfrm>
            <a:off x="4796325" y="1584950"/>
            <a:ext cx="3642600" cy="12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alibri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Fresh, never frozen </a:t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alibri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Pricing </a:t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Calibri"/>
              <a:buChar char="●"/>
            </a:pPr>
            <a:r>
              <a:rPr b="0" i="0" lang="en" sz="1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Welcoming environment</a:t>
            </a:r>
            <a:endParaRPr b="0" i="0" sz="17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" sz="1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3"/>
          <p:cNvSpPr txBox="1"/>
          <p:nvPr/>
        </p:nvSpPr>
        <p:spPr>
          <a:xfrm>
            <a:off x="747500" y="3597275"/>
            <a:ext cx="7802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Targeting → All genders equally with slight leaning towards males. </a:t>
            </a:r>
            <a:endParaRPr b="1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4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4 P’s</a:t>
            </a:r>
            <a:endParaRPr/>
          </a:p>
        </p:txBody>
      </p:sp>
      <p:pic>
        <p:nvPicPr>
          <p:cNvPr id="225" name="Google Shape;225;p24"/>
          <p:cNvPicPr preferRelativeResize="0"/>
          <p:nvPr/>
        </p:nvPicPr>
        <p:blipFill rotWithShape="1">
          <a:blip r:embed="rId3">
            <a:alphaModFix/>
          </a:blip>
          <a:srcRect b="6567" l="0" r="0" t="6567"/>
          <a:stretch/>
        </p:blipFill>
        <p:spPr>
          <a:xfrm>
            <a:off x="4544975" y="848150"/>
            <a:ext cx="3451799" cy="1998901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24"/>
          <p:cNvSpPr txBox="1"/>
          <p:nvPr/>
        </p:nvSpPr>
        <p:spPr>
          <a:xfrm>
            <a:off x="5373250" y="1325200"/>
            <a:ext cx="1307400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24"/>
          <p:cNvPicPr preferRelativeResize="0"/>
          <p:nvPr/>
        </p:nvPicPr>
        <p:blipFill rotWithShape="1">
          <a:blip r:embed="rId4">
            <a:alphaModFix/>
          </a:blip>
          <a:srcRect b="0" l="0" r="0" t="13134"/>
          <a:stretch/>
        </p:blipFill>
        <p:spPr>
          <a:xfrm>
            <a:off x="933625" y="848125"/>
            <a:ext cx="3451799" cy="1998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4"/>
          <p:cNvPicPr preferRelativeResize="0"/>
          <p:nvPr/>
        </p:nvPicPr>
        <p:blipFill rotWithShape="1">
          <a:blip r:embed="rId5">
            <a:alphaModFix/>
          </a:blip>
          <a:srcRect b="13178" l="0" r="0" t="0"/>
          <a:stretch/>
        </p:blipFill>
        <p:spPr>
          <a:xfrm>
            <a:off x="933625" y="2986376"/>
            <a:ext cx="3451799" cy="199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24"/>
          <p:cNvPicPr preferRelativeResize="0"/>
          <p:nvPr/>
        </p:nvPicPr>
        <p:blipFill rotWithShape="1">
          <a:blip r:embed="rId6">
            <a:alphaModFix/>
          </a:blip>
          <a:srcRect b="0" l="0" r="0" t="12595"/>
          <a:stretch/>
        </p:blipFill>
        <p:spPr>
          <a:xfrm>
            <a:off x="4544975" y="2986375"/>
            <a:ext cx="3451799" cy="1998901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4"/>
          <p:cNvSpPr/>
          <p:nvPr/>
        </p:nvSpPr>
        <p:spPr>
          <a:xfrm>
            <a:off x="933625" y="848150"/>
            <a:ext cx="3451800" cy="1998900"/>
          </a:xfrm>
          <a:prstGeom prst="rect">
            <a:avLst/>
          </a:prstGeom>
          <a:solidFill>
            <a:srgbClr val="C7001D">
              <a:alpha val="32941"/>
            </a:srgbClr>
          </a:solidFill>
          <a:ln cap="flat" cmpd="sng" w="9525">
            <a:solidFill>
              <a:srgbClr val="FFEF0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PRICE</a:t>
            </a:r>
            <a:r>
              <a:rPr b="0" i="0" lang="en" sz="1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Silmar current pricing, $8-10 </a:t>
            </a:r>
            <a:endParaRPr b="0" i="0" sz="16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4"/>
          <p:cNvSpPr/>
          <p:nvPr/>
        </p:nvSpPr>
        <p:spPr>
          <a:xfrm>
            <a:off x="4544975" y="848138"/>
            <a:ext cx="3451800" cy="1998900"/>
          </a:xfrm>
          <a:prstGeom prst="rect">
            <a:avLst/>
          </a:prstGeom>
          <a:solidFill>
            <a:srgbClr val="C7001D">
              <a:alpha val="32941"/>
            </a:srgbClr>
          </a:solidFill>
          <a:ln cap="flat" cmpd="sng" w="9525">
            <a:solidFill>
              <a:srgbClr val="FFEF0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PRODUCT</a:t>
            </a:r>
            <a:endParaRPr b="1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Fresh, Great taste </a:t>
            </a:r>
            <a:endParaRPr b="0" i="0" sz="1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4"/>
          <p:cNvSpPr/>
          <p:nvPr/>
        </p:nvSpPr>
        <p:spPr>
          <a:xfrm>
            <a:off x="933625" y="2986225"/>
            <a:ext cx="3451800" cy="1998900"/>
          </a:xfrm>
          <a:prstGeom prst="rect">
            <a:avLst/>
          </a:prstGeom>
          <a:solidFill>
            <a:srgbClr val="C7001D">
              <a:alpha val="32941"/>
            </a:srgbClr>
          </a:solidFill>
          <a:ln cap="flat" cmpd="sng" w="9525">
            <a:solidFill>
              <a:srgbClr val="FFEF0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    PLACEMENT </a:t>
            </a:r>
            <a:endParaRPr b="1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Newbury Street, Fenway  </a:t>
            </a:r>
            <a:endParaRPr b="0" i="0" sz="1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4"/>
          <p:cNvSpPr/>
          <p:nvPr/>
        </p:nvSpPr>
        <p:spPr>
          <a:xfrm>
            <a:off x="4544975" y="2986238"/>
            <a:ext cx="3451800" cy="1998900"/>
          </a:xfrm>
          <a:prstGeom prst="rect">
            <a:avLst/>
          </a:prstGeom>
          <a:solidFill>
            <a:srgbClr val="C7001D">
              <a:alpha val="32941"/>
            </a:srgbClr>
          </a:solidFill>
          <a:ln cap="flat" cmpd="sng" w="9525">
            <a:solidFill>
              <a:srgbClr val="FFEF0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en" sz="20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PROMOTION</a:t>
            </a:r>
            <a:endParaRPr b="1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" sz="16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Student Discount, coupon,  buy 1 get 1 free  </a:t>
            </a:r>
            <a:endParaRPr b="0" i="0" sz="1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4" name="Google Shape;234;p2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84850" y="53400"/>
            <a:ext cx="661358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"/>
          <p:cNvSpPr/>
          <p:nvPr/>
        </p:nvSpPr>
        <p:spPr>
          <a:xfrm rot="-5400000">
            <a:off x="2502475" y="-1491725"/>
            <a:ext cx="5149800" cy="8133300"/>
          </a:xfrm>
          <a:prstGeom prst="rtTriangle">
            <a:avLst/>
          </a:prstGeom>
          <a:solidFill>
            <a:srgbClr val="C700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5"/>
          <p:cNvSpPr txBox="1"/>
          <p:nvPr/>
        </p:nvSpPr>
        <p:spPr>
          <a:xfrm>
            <a:off x="5053650" y="3161600"/>
            <a:ext cx="3357900" cy="10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en" sz="4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Thank you!</a:t>
            </a:r>
            <a:endParaRPr b="0" i="0" sz="4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1" name="Google Shape;241;p25"/>
          <p:cNvCxnSpPr>
            <a:stCxn id="239" idx="0"/>
            <a:endCxn id="239" idx="4"/>
          </p:cNvCxnSpPr>
          <p:nvPr/>
        </p:nvCxnSpPr>
        <p:spPr>
          <a:xfrm flipH="1" rot="10800000">
            <a:off x="1010725" y="25"/>
            <a:ext cx="8133300" cy="5149800"/>
          </a:xfrm>
          <a:prstGeom prst="straightConnector1">
            <a:avLst/>
          </a:prstGeom>
          <a:noFill/>
          <a:ln cap="flat" cmpd="sng" w="76200">
            <a:solidFill>
              <a:srgbClr val="FFEF0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"/>
          <p:cNvSpPr txBox="1"/>
          <p:nvPr>
            <p:ph idx="1" type="body"/>
          </p:nvPr>
        </p:nvSpPr>
        <p:spPr>
          <a:xfrm>
            <a:off x="311700" y="863550"/>
            <a:ext cx="8520600" cy="39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Internal analysis: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Mission: bring quality food (no freezing, no additive）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Selective expansion, no franchise (keep food quality）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External analysis: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Healthy trend in eating, rise of vegetarianism and veganism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Rise in delivery options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Competitors analysis: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McDonalds, Wendy’s, Shake Shack, Tasty Burger and Five Guys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Consumer analysis:</a:t>
            </a:r>
            <a:endParaRPr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Mostly young people (e.g. students)</a:t>
            </a:r>
            <a:endParaRPr sz="1800">
              <a:solidFill>
                <a:schemeClr val="dk1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Low income group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77" name="Google Shape;77;p3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Situation Analysis</a:t>
            </a:r>
            <a:endParaRPr/>
          </a:p>
        </p:txBody>
      </p:sp>
      <p:pic>
        <p:nvPicPr>
          <p:cNvPr id="78" name="Google Shape;78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850" y="53400"/>
            <a:ext cx="661358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Strengths and Weaknesses</a:t>
            </a:r>
            <a:endParaRPr/>
          </a:p>
        </p:txBody>
      </p:sp>
      <p:pic>
        <p:nvPicPr>
          <p:cNvPr id="84" name="Google Shape;8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850" y="53400"/>
            <a:ext cx="661358" cy="5727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5" name="Google Shape;85;p4"/>
          <p:cNvGraphicFramePr/>
          <p:nvPr/>
        </p:nvGraphicFramePr>
        <p:xfrm>
          <a:off x="277200" y="86535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{A51D24C3-EB73-4628-A303-84E19308CA15}</a:tableStyleId>
              </a:tblPr>
              <a:tblGrid>
                <a:gridCol w="4144175"/>
                <a:gridCol w="4144175"/>
              </a:tblGrid>
              <a:tr h="7121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Internal Analysis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7078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Product Strengths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Product Weaknesses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2371425">
                <a:tc>
                  <a:txBody>
                    <a:bodyPr/>
                    <a:lstStyle/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Not a franchise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Fresh, organic food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High employee treatment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Affordable with good quality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Long time expertise in burger area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Exclusive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Secretness of Menu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Lack of diversity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Fast food (considered as unhealthy)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No advertisement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5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Opportunities and Threats</a:t>
            </a:r>
            <a:endParaRPr/>
          </a:p>
        </p:txBody>
      </p:sp>
      <p:graphicFrame>
        <p:nvGraphicFramePr>
          <p:cNvPr id="91" name="Google Shape;91;p5"/>
          <p:cNvGraphicFramePr/>
          <p:nvPr/>
        </p:nvGraphicFramePr>
        <p:xfrm>
          <a:off x="434525" y="8825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{A51D24C3-EB73-4628-A303-84E19308CA15}</a:tableStyleId>
              </a:tblPr>
              <a:tblGrid>
                <a:gridCol w="3980175"/>
                <a:gridCol w="3980175"/>
              </a:tblGrid>
              <a:tr h="9109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External Analysis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905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Market Opportunities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Market Threats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  <a:tr h="1969300">
                <a:tc>
                  <a:txBody>
                    <a:bodyPr/>
                    <a:lstStyle/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Organic, fresh trend (farm on table)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Strong brand name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Celebrities love In-N-Out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Boston pride of local brands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General competition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-342900" lvl="0" marL="45720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Times New Roman"/>
                        <a:buChar char="●"/>
                      </a:pPr>
                      <a:r>
                        <a:rPr lang="en" sz="18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Loss of exclusivity in West Coast</a:t>
                      </a:r>
                      <a:endParaRPr sz="1800" u="none" cap="none" strike="noStrike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6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Loss of exclusivity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In-N-Out rejects franchising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Distribution stores have to be near stores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Competition in the Boston fast food industry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Shake Shack, Tasty Burger, and Five Guys have multiple locations in the Greater Boston Area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97" name="Google Shape;97;p6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Marketing Problems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General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To determine how consumers react to In-N-Out’s arrival to the Greater Boston Area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rgbClr val="000000"/>
                </a:solidFill>
              </a:rPr>
              <a:t>Specific</a:t>
            </a:r>
            <a:endParaRPr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To estimate how often consumers eat at burger restaurants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To identify which attributes consumers value most regarding a burger restaurant and its food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To estimate how positive consumers’ images of burger restaurants are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To assess which promotions would encourage consumers most to try In-N-Out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To estimate how often consumers saw advertisements for In-N-Out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To identify what would be consumers’ preferred locations for In-N-Out in the Greater Boston Area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</a:pPr>
            <a:r>
              <a:rPr lang="en" sz="1400">
                <a:solidFill>
                  <a:srgbClr val="000000"/>
                </a:solidFill>
              </a:rPr>
              <a:t>To assess consumers’ favorability of the In-N-Out secret menu</a:t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103" name="Google Shape;103;p7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Research Objectives</a:t>
            </a:r>
            <a:endParaRPr/>
          </a:p>
        </p:txBody>
      </p:sp>
      <p:pic>
        <p:nvPicPr>
          <p:cNvPr id="104" name="Google Shape;10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850" y="53400"/>
            <a:ext cx="661358" cy="572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8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Data Collection Method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Online survey - Qualtrics questionnaire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Sampling Methods and Samples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86 Respondents aged 18 or older</a:t>
            </a:r>
            <a:endParaRPr sz="1800">
              <a:solidFill>
                <a:srgbClr val="000000"/>
              </a:solidFill>
            </a:endParaRPr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</a:pPr>
            <a:r>
              <a:rPr lang="en" sz="1800">
                <a:solidFill>
                  <a:srgbClr val="000000"/>
                </a:solidFill>
              </a:rPr>
              <a:t>34 Male, 50 Female, 2 Preferred not to say</a:t>
            </a:r>
            <a:endParaRPr sz="1800">
              <a:solidFill>
                <a:srgbClr val="000000"/>
              </a:solidFill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/>
          </a:p>
        </p:txBody>
      </p:sp>
      <p:sp>
        <p:nvSpPr>
          <p:cNvPr id="110" name="Google Shape;110;p8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Method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Key Meanings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Evaluating burger restaurant habits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Assessing motivation for favorite burgers and burger restaurants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Reactions to affordability, nutrition value, responsibility, creativity, ambiance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Gauging purchase intention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Ranking store location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Ranking promotional distribution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>
                <a:solidFill>
                  <a:srgbClr val="000000"/>
                </a:solidFill>
              </a:rPr>
              <a:t>Data Analysis</a:t>
            </a:r>
            <a:endParaRPr>
              <a:solidFill>
                <a:srgbClr val="000000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Frequency, Crosstabs, Independent T-test, One-Way ANOVA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116" name="Google Shape;116;p9"/>
          <p:cNvSpPr txBox="1"/>
          <p:nvPr>
            <p:ph type="title"/>
          </p:nvPr>
        </p:nvSpPr>
        <p:spPr>
          <a:xfrm>
            <a:off x="747500" y="53400"/>
            <a:ext cx="691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Method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